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3" r:id="rId5"/>
    <p:sldId id="303" r:id="rId6"/>
    <p:sldId id="293" r:id="rId7"/>
    <p:sldId id="294" r:id="rId8"/>
    <p:sldId id="298" r:id="rId9"/>
    <p:sldId id="299" r:id="rId10"/>
    <p:sldId id="300" r:id="rId11"/>
    <p:sldId id="301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6B62210-25DF-63A4-5761-ADC14CA6D4F5}" name="Hope, Rebecca" initials="HR" userId="S::rebecca.hope@sportni.net::152bc0fd-4f13-4948-aa2e-97c67750e4c3" providerId="AD"/>
  <p188:author id="{69E88259-72BC-44AB-0E46-D41F7180E263}" name="O'Neill, Niall" initials="ON" userId="S::niall.oneill@sportni.net::40308091-c730-4504-836c-7c5c7271d9a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1E80B5-FF3A-4612-AB95-68CE3CCEE6F3}" v="1" dt="2024-10-22T09:06:23.2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r, Ian" userId="a7fad814-dd9f-4a62-8a78-14faed736d80" providerId="ADAL" clId="{281E80B5-FF3A-4612-AB95-68CE3CCEE6F3}"/>
    <pc:docChg chg="delSld modSld">
      <pc:chgData name="Weir, Ian" userId="a7fad814-dd9f-4a62-8a78-14faed736d80" providerId="ADAL" clId="{281E80B5-FF3A-4612-AB95-68CE3CCEE6F3}" dt="2024-10-22T09:06:23.238" v="2" actId="255"/>
      <pc:docMkLst>
        <pc:docMk/>
      </pc:docMkLst>
      <pc:sldChg chg="del">
        <pc:chgData name="Weir, Ian" userId="a7fad814-dd9f-4a62-8a78-14faed736d80" providerId="ADAL" clId="{281E80B5-FF3A-4612-AB95-68CE3CCEE6F3}" dt="2024-10-22T09:06:05.374" v="0" actId="47"/>
        <pc:sldMkLst>
          <pc:docMk/>
          <pc:sldMk cId="3751610664" sldId="296"/>
        </pc:sldMkLst>
      </pc:sldChg>
      <pc:sldChg chg="modSp">
        <pc:chgData name="Weir, Ian" userId="a7fad814-dd9f-4a62-8a78-14faed736d80" providerId="ADAL" clId="{281E80B5-FF3A-4612-AB95-68CE3CCEE6F3}" dt="2024-10-22T09:06:23.238" v="2" actId="255"/>
        <pc:sldMkLst>
          <pc:docMk/>
          <pc:sldMk cId="2766954353" sldId="303"/>
        </pc:sldMkLst>
        <pc:spChg chg="mod">
          <ac:chgData name="Weir, Ian" userId="a7fad814-dd9f-4a62-8a78-14faed736d80" providerId="ADAL" clId="{281E80B5-FF3A-4612-AB95-68CE3CCEE6F3}" dt="2024-10-22T09:06:23.238" v="2" actId="255"/>
          <ac:spMkLst>
            <pc:docMk/>
            <pc:sldMk cId="2766954353" sldId="303"/>
            <ac:spMk id="19" creationId="{1A5CC163-0DA7-BAFE-8DD5-4E50F3AB27EB}"/>
          </ac:spMkLst>
        </pc:spChg>
      </pc:sldChg>
      <pc:sldChg chg="del">
        <pc:chgData name="Weir, Ian" userId="a7fad814-dd9f-4a62-8a78-14faed736d80" providerId="ADAL" clId="{281E80B5-FF3A-4612-AB95-68CE3CCEE6F3}" dt="2024-10-22T09:06:06.925" v="1" actId="47"/>
        <pc:sldMkLst>
          <pc:docMk/>
          <pc:sldMk cId="3252742659" sldId="30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6C28-AF92-43F5-A8B2-FB4B17227220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C8CF-F60E-4F78-B4C6-3F74AFF7E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908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6C28-AF92-43F5-A8B2-FB4B17227220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C8CF-F60E-4F78-B4C6-3F74AFF7E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03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6C28-AF92-43F5-A8B2-FB4B17227220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C8CF-F60E-4F78-B4C6-3F74AFF7E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936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6C28-AF92-43F5-A8B2-FB4B17227220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C8CF-F60E-4F78-B4C6-3F74AFF7E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506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6C28-AF92-43F5-A8B2-FB4B17227220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C8CF-F60E-4F78-B4C6-3F74AFF7E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3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6C28-AF92-43F5-A8B2-FB4B17227220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C8CF-F60E-4F78-B4C6-3F74AFF7E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01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6C28-AF92-43F5-A8B2-FB4B17227220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C8CF-F60E-4F78-B4C6-3F74AFF7E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65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6C28-AF92-43F5-A8B2-FB4B17227220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C8CF-F60E-4F78-B4C6-3F74AFF7E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06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6C28-AF92-43F5-A8B2-FB4B17227220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C8CF-F60E-4F78-B4C6-3F74AFF7E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0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6C28-AF92-43F5-A8B2-FB4B17227220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C8CF-F60E-4F78-B4C6-3F74AFF7E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45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6C28-AF92-43F5-A8B2-FB4B17227220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C8CF-F60E-4F78-B4C6-3F74AFF7E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51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86C28-AF92-43F5-A8B2-FB4B17227220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9C8CF-F60E-4F78-B4C6-3F74AFF7E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9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5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3926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6" name="Group 1075">
            <a:extLst>
              <a:ext uri="{FF2B5EF4-FFF2-40B4-BE49-F238E27FC236}">
                <a16:creationId xmlns:a16="http://schemas.microsoft.com/office/drawing/2014/main" id="{519334DB-EC8F-4050-9C6E-F92B6A7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78027" y="0"/>
            <a:ext cx="12188949" cy="6858000"/>
            <a:chOff x="-2848" y="0"/>
            <a:chExt cx="12188949" cy="6858000"/>
          </a:xfrm>
        </p:grpSpPr>
        <p:sp>
          <p:nvSpPr>
            <p:cNvPr id="1077" name="Color Cover">
              <a:extLst>
                <a:ext uri="{FF2B5EF4-FFF2-40B4-BE49-F238E27FC236}">
                  <a16:creationId xmlns:a16="http://schemas.microsoft.com/office/drawing/2014/main" id="{EA01B1DD-00B6-4407-827C-3F408B773B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8" name="Color Cover">
              <a:extLst>
                <a:ext uri="{FF2B5EF4-FFF2-40B4-BE49-F238E27FC236}">
                  <a16:creationId xmlns:a16="http://schemas.microsoft.com/office/drawing/2014/main" id="{AF1D500A-77DB-437E-A54D-45B239D6D0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9" name="Group 1078">
            <a:extLst>
              <a:ext uri="{FF2B5EF4-FFF2-40B4-BE49-F238E27FC236}">
                <a16:creationId xmlns:a16="http://schemas.microsoft.com/office/drawing/2014/main" id="{3F87BA2A-0B66-4DEF-A04F-2CC172257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32154" y="598259"/>
            <a:ext cx="10889442" cy="5680742"/>
            <a:chOff x="651279" y="598259"/>
            <a:chExt cx="10889442" cy="5680742"/>
          </a:xfrm>
        </p:grpSpPr>
        <p:sp>
          <p:nvSpPr>
            <p:cNvPr id="1080" name="Color">
              <a:extLst>
                <a:ext uri="{FF2B5EF4-FFF2-40B4-BE49-F238E27FC236}">
                  <a16:creationId xmlns:a16="http://schemas.microsoft.com/office/drawing/2014/main" id="{522B2F8C-7861-41DA-AB7F-C621655E4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1" name="Color">
              <a:extLst>
                <a:ext uri="{FF2B5EF4-FFF2-40B4-BE49-F238E27FC236}">
                  <a16:creationId xmlns:a16="http://schemas.microsoft.com/office/drawing/2014/main" id="{90AE996F-5C1A-4DD0-B66D-9C837744AA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 descr="A black and white logo&#10;&#10;Description automatically generated">
            <a:extLst>
              <a:ext uri="{FF2B5EF4-FFF2-40B4-BE49-F238E27FC236}">
                <a16:creationId xmlns:a16="http://schemas.microsoft.com/office/drawing/2014/main" id="{D91CCE6A-F38C-1D05-2B90-3F148FE98E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1973" y="799317"/>
            <a:ext cx="1911363" cy="2170329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EE5E4E5-B587-D981-70D7-4A650578D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381" y="3194446"/>
            <a:ext cx="3621212" cy="23716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grpSp>
        <p:nvGrpSpPr>
          <p:cNvPr id="1082" name="Group 1081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78027" y="0"/>
            <a:ext cx="12188952" cy="6858000"/>
            <a:chOff x="0" y="0"/>
            <a:chExt cx="12188952" cy="6858000"/>
          </a:xfrm>
        </p:grpSpPr>
        <p:sp>
          <p:nvSpPr>
            <p:cNvPr id="1083" name="Freeform: Shape 1082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84" name="Freeform: Shape 1083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85" name="Freeform: Shape 1084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47" name="Freeform: Shape 1046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48" name="Freeform: Shape 1047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A65F101-CAA6-1894-7B47-F9603432D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5577" y="1493976"/>
            <a:ext cx="7633763" cy="983773"/>
          </a:xfrm>
        </p:spPr>
        <p:txBody>
          <a:bodyPr anchor="b">
            <a:normAutofit/>
          </a:bodyPr>
          <a:lstStyle/>
          <a:p>
            <a:pPr algn="l"/>
            <a:r>
              <a:rPr lang="en-GB" sz="4000">
                <a:solidFill>
                  <a:schemeClr val="bg1"/>
                </a:solidFill>
                <a:latin typeface="+mn-lt"/>
              </a:rPr>
              <a:t>EDI Engagement &amp; Delivery Plans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E55402-8AAE-192F-7311-107BA3629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4297" y="2477032"/>
            <a:ext cx="6994343" cy="2687914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endParaRPr lang="en-GB" sz="2800">
              <a:solidFill>
                <a:schemeClr val="bg1"/>
              </a:solidFill>
              <a:ea typeface="Calibri"/>
              <a:cs typeface="Calibri"/>
            </a:endParaRPr>
          </a:p>
          <a:p>
            <a:pPr lvl="6" algn="l"/>
            <a:r>
              <a:rPr lang="en-GB" sz="2800">
                <a:solidFill>
                  <a:schemeClr val="bg1"/>
                </a:solidFill>
              </a:rPr>
              <a:t>Women In Sport</a:t>
            </a:r>
            <a:endParaRPr lang="en-GB" sz="2800">
              <a:solidFill>
                <a:schemeClr val="bg1"/>
              </a:solidFill>
              <a:ea typeface="Calibri"/>
              <a:cs typeface="Calibri"/>
            </a:endParaRPr>
          </a:p>
          <a:p>
            <a:pPr lvl="6" algn="l"/>
            <a:endParaRPr lang="en-GB" sz="2800">
              <a:solidFill>
                <a:schemeClr val="bg1"/>
              </a:solidFill>
              <a:ea typeface="Calibri"/>
              <a:cs typeface="Calibri"/>
            </a:endParaRPr>
          </a:p>
          <a:p>
            <a:pPr lvl="6" algn="l"/>
            <a:r>
              <a:rPr lang="en-GB" sz="2800">
                <a:solidFill>
                  <a:schemeClr val="bg1"/>
                </a:solidFill>
              </a:rPr>
              <a:t>Disability In Sport</a:t>
            </a:r>
            <a:endParaRPr lang="en-GB" sz="2800">
              <a:solidFill>
                <a:schemeClr val="bg1"/>
              </a:solidFill>
              <a:ea typeface="Calibri"/>
              <a:cs typeface="Calibri"/>
            </a:endParaRPr>
          </a:p>
          <a:p>
            <a:pPr marL="3200400" lvl="6" indent="-457200" algn="l">
              <a:buAutoNum type="arabicPeriod"/>
            </a:pPr>
            <a:endParaRPr lang="en-GB" sz="2800">
              <a:solidFill>
                <a:schemeClr val="bg1"/>
              </a:solidFill>
              <a:ea typeface="Calibri"/>
              <a:cs typeface="Calibri"/>
            </a:endParaRPr>
          </a:p>
          <a:p>
            <a:pPr lvl="6" algn="l"/>
            <a:r>
              <a:rPr lang="en-GB" sz="2800">
                <a:solidFill>
                  <a:schemeClr val="bg1"/>
                </a:solidFill>
              </a:rPr>
              <a:t>Racial Inclusion in Sport</a:t>
            </a:r>
            <a:endParaRPr lang="en-GB" sz="2800">
              <a:solidFill>
                <a:schemeClr val="bg1"/>
              </a:solidFill>
              <a:ea typeface="Calibri"/>
              <a:cs typeface="Calibri"/>
            </a:endParaRPr>
          </a:p>
          <a:p>
            <a:pPr marL="457200" indent="-457200" algn="l">
              <a:buAutoNum type="arabicPeriod"/>
            </a:pPr>
            <a:endParaRPr lang="en-GB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B229ED-4AAD-4A95-BAEE-80FF984CDF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988564" y="2988563"/>
            <a:ext cx="6858001" cy="880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6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0A48E6C-A7ED-5F01-2246-1ACA5D7D48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988564" y="2988563"/>
            <a:ext cx="6858001" cy="880874"/>
          </a:xfrm>
          <a:prstGeom prst="rect">
            <a:avLst/>
          </a:prstGeom>
        </p:spPr>
      </p:pic>
      <p:pic>
        <p:nvPicPr>
          <p:cNvPr id="11" name="Picture 10" descr="A black and white logo&#10;&#10;Description automatically generated">
            <a:extLst>
              <a:ext uri="{FF2B5EF4-FFF2-40B4-BE49-F238E27FC236}">
                <a16:creationId xmlns:a16="http://schemas.microsoft.com/office/drawing/2014/main" id="{7A7FD10B-20C7-CA7E-065B-BE5872781B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69" y="5574081"/>
            <a:ext cx="942643" cy="1112173"/>
          </a:xfrm>
          <a:prstGeom prst="rect">
            <a:avLst/>
          </a:prstGeom>
        </p:spPr>
      </p:pic>
      <p:pic>
        <p:nvPicPr>
          <p:cNvPr id="18" name="Picture 17" descr="Pillars Column Architecture · Free photo on Pixabay">
            <a:extLst>
              <a:ext uri="{FF2B5EF4-FFF2-40B4-BE49-F238E27FC236}">
                <a16:creationId xmlns:a16="http://schemas.microsoft.com/office/drawing/2014/main" id="{56B3597F-A381-5023-6D6D-DCAC1171B81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-662" t="576" r="-2649" b="20341"/>
          <a:stretch/>
        </p:blipFill>
        <p:spPr>
          <a:xfrm>
            <a:off x="770290" y="3492"/>
            <a:ext cx="11712578" cy="6856004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97DF111D-FA4B-F65B-2A58-40705AA041FF}"/>
              </a:ext>
            </a:extLst>
          </p:cNvPr>
          <p:cNvSpPr txBox="1">
            <a:spLocks/>
          </p:cNvSpPr>
          <p:nvPr/>
        </p:nvSpPr>
        <p:spPr>
          <a:xfrm>
            <a:off x="2954626" y="163356"/>
            <a:ext cx="7338812" cy="7352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i="1">
                <a:solidFill>
                  <a:schemeClr val="bg1"/>
                </a:solidFill>
                <a:latin typeface="+mn-lt"/>
              </a:rPr>
              <a:t>EDI Engagement &amp; Delivery Plans</a:t>
            </a:r>
            <a:endParaRPr lang="en-GB" sz="4000" b="1" i="1">
              <a:solidFill>
                <a:schemeClr val="bg1"/>
              </a:solidFill>
              <a:latin typeface="+mn-lt"/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2AFDD1-E424-775F-C7FF-96E17F13904A}"/>
              </a:ext>
            </a:extLst>
          </p:cNvPr>
          <p:cNvSpPr txBox="1"/>
          <p:nvPr/>
        </p:nvSpPr>
        <p:spPr>
          <a:xfrm>
            <a:off x="4015550" y="3240194"/>
            <a:ext cx="2172802" cy="369332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Visibility &amp; Advocacy</a:t>
            </a:r>
            <a:endParaRPr lang="en-GB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A5CC163-0DA7-BAFE-8DD5-4E50F3AB27EB}"/>
              </a:ext>
            </a:extLst>
          </p:cNvPr>
          <p:cNvSpPr txBox="1"/>
          <p:nvPr/>
        </p:nvSpPr>
        <p:spPr>
          <a:xfrm>
            <a:off x="1672053" y="3246549"/>
            <a:ext cx="1290638" cy="369332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Leadership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F10EE1-0EEE-693C-36A8-39BB3ACFC119}"/>
              </a:ext>
            </a:extLst>
          </p:cNvPr>
          <p:cNvSpPr txBox="1"/>
          <p:nvPr/>
        </p:nvSpPr>
        <p:spPr>
          <a:xfrm>
            <a:off x="7114343" y="3248882"/>
            <a:ext cx="1430656" cy="369332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Participation</a:t>
            </a:r>
            <a:endParaRPr lang="en-GB" b="1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A28258-F60B-EC10-F35B-8C1530EF65A5}"/>
              </a:ext>
            </a:extLst>
          </p:cNvPr>
          <p:cNvSpPr txBox="1"/>
          <p:nvPr/>
        </p:nvSpPr>
        <p:spPr>
          <a:xfrm>
            <a:off x="9642709" y="3260637"/>
            <a:ext cx="2224853" cy="369332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Sporting Foundations</a:t>
            </a:r>
            <a:endParaRPr lang="en-GB" b="1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695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1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C5A270-859B-97B1-F19C-2D39C2D8F398}"/>
              </a:ext>
            </a:extLst>
          </p:cNvPr>
          <p:cNvSpPr txBox="1"/>
          <p:nvPr/>
        </p:nvSpPr>
        <p:spPr>
          <a:xfrm>
            <a:off x="3059473" y="264116"/>
            <a:ext cx="6848180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4000" b="1" i="1">
                <a:solidFill>
                  <a:srgbClr val="002060"/>
                </a:solidFill>
              </a:rPr>
              <a:t>Women &amp; Girls - </a:t>
            </a:r>
            <a:endParaRPr lang="en-US" sz="4000" b="1" i="1">
              <a:solidFill>
                <a:srgbClr val="002060"/>
              </a:solidFill>
              <a:cs typeface="Calibri"/>
            </a:endParaRPr>
          </a:p>
          <a:p>
            <a:pPr algn="ctr"/>
            <a:r>
              <a:rPr lang="en-US" sz="4000" b="1" i="1">
                <a:solidFill>
                  <a:srgbClr val="002060"/>
                </a:solidFill>
              </a:rPr>
              <a:t>The ‘Problem’</a:t>
            </a:r>
            <a:endParaRPr lang="en-GB" sz="4000" b="1" i="1">
              <a:solidFill>
                <a:srgbClr val="002060"/>
              </a:solidFill>
              <a:cs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D4BF1DD-BEFB-3228-50D3-A602E51F2279}"/>
              </a:ext>
            </a:extLst>
          </p:cNvPr>
          <p:cNvSpPr/>
          <p:nvPr/>
        </p:nvSpPr>
        <p:spPr>
          <a:xfrm>
            <a:off x="4748548" y="1732856"/>
            <a:ext cx="3493476" cy="253892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0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The under-representation of women and girls has long been recognised as one of the most significant </a:t>
            </a:r>
            <a:r>
              <a:rPr lang="en-GB" sz="2000" b="1">
                <a:latin typeface="Calibri"/>
                <a:ea typeface="Calibri" panose="020F0502020204030204" pitchFamily="34" charset="0"/>
                <a:cs typeface="Times New Roman"/>
              </a:rPr>
              <a:t>problems within</a:t>
            </a:r>
            <a:r>
              <a:rPr lang="en-GB" sz="20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 sport. </a:t>
            </a:r>
            <a:endParaRPr lang="en-US" sz="2000" b="1">
              <a:latin typeface="Calibri"/>
              <a:cs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DD0366-B7DC-9FDB-A2FA-C8A4C989C0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988564" y="2988563"/>
            <a:ext cx="6858001" cy="880874"/>
          </a:xfrm>
          <a:prstGeom prst="rect">
            <a:avLst/>
          </a:prstGeom>
        </p:spPr>
      </p:pic>
      <p:pic>
        <p:nvPicPr>
          <p:cNvPr id="7" name="Picture 6" descr="A black and white logo&#10;&#10;Description automatically generated">
            <a:extLst>
              <a:ext uri="{FF2B5EF4-FFF2-40B4-BE49-F238E27FC236}">
                <a16:creationId xmlns:a16="http://schemas.microsoft.com/office/drawing/2014/main" id="{FC3BA841-6383-2229-4F63-64FEF7C13C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69" y="5574081"/>
            <a:ext cx="942643" cy="1112173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159919C-8886-406E-A14A-B1F6CA239CB8}"/>
              </a:ext>
            </a:extLst>
          </p:cNvPr>
          <p:cNvSpPr/>
          <p:nvPr/>
        </p:nvSpPr>
        <p:spPr>
          <a:xfrm>
            <a:off x="4742281" y="4433573"/>
            <a:ext cx="3505199" cy="2023109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000" b="1" kern="100">
                <a:effectLst/>
                <a:ea typeface="Aptos" panose="020B0004020202020204" pitchFamily="34" charset="0"/>
                <a:cs typeface="Times New Roman"/>
              </a:rPr>
              <a:t>Female 16-year-olds remain the group with by far the lowest level of physical activity (KLT YLT 2023</a:t>
            </a:r>
            <a:r>
              <a:rPr lang="en-GB" sz="2000" b="1" kern="100">
                <a:ea typeface="Aptos" panose="020B0004020202020204" pitchFamily="34" charset="0"/>
                <a:cs typeface="Times New Roman"/>
              </a:rPr>
              <a:t>).</a:t>
            </a:r>
            <a:endParaRPr lang="en-US" sz="2000" b="1">
              <a:cs typeface="Times New Roman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F5B19D7-3327-4A5E-794D-ADFCFFADFBB6}"/>
              </a:ext>
            </a:extLst>
          </p:cNvPr>
          <p:cNvSpPr/>
          <p:nvPr/>
        </p:nvSpPr>
        <p:spPr>
          <a:xfrm>
            <a:off x="1081276" y="161162"/>
            <a:ext cx="3273554" cy="70788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2021/22</a:t>
            </a: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Continuous Household Survey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4F3DFD9-C400-F478-88FC-766C7E44211B}"/>
              </a:ext>
            </a:extLst>
          </p:cNvPr>
          <p:cNvSpPr/>
          <p:nvPr/>
        </p:nvSpPr>
        <p:spPr>
          <a:xfrm>
            <a:off x="1081276" y="1222236"/>
            <a:ext cx="3273554" cy="158877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8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Females</a:t>
            </a:r>
            <a:r>
              <a:rPr lang="en-GB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 </a:t>
            </a:r>
            <a:r>
              <a:rPr lang="en-GB" sz="18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(40%) </a:t>
            </a:r>
            <a:r>
              <a:rPr lang="en-GB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were less likely to have taken part in sport at least once within the last year than </a:t>
            </a:r>
            <a:r>
              <a:rPr lang="en-GB" sz="18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males</a:t>
            </a:r>
            <a:r>
              <a:rPr lang="en-GB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 (</a:t>
            </a:r>
            <a:r>
              <a:rPr lang="en-GB" sz="18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55</a:t>
            </a:r>
            <a:r>
              <a:rPr lang="en-GB" b="1">
                <a:latin typeface="Calibri"/>
                <a:ea typeface="Calibri" panose="020F0502020204030204" pitchFamily="34" charset="0"/>
                <a:cs typeface="Times New Roman"/>
              </a:rPr>
              <a:t>%</a:t>
            </a:r>
            <a:r>
              <a:rPr lang="en-GB">
                <a:latin typeface="Calibri"/>
                <a:ea typeface="Calibri" panose="020F0502020204030204" pitchFamily="34" charset="0"/>
                <a:cs typeface="Times New Roman"/>
              </a:rPr>
              <a:t>).</a:t>
            </a:r>
            <a:endParaRPr lang="en-GB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2BDE2CC-669C-F194-403F-C621B4B7346D}"/>
              </a:ext>
            </a:extLst>
          </p:cNvPr>
          <p:cNvSpPr/>
          <p:nvPr/>
        </p:nvSpPr>
        <p:spPr>
          <a:xfrm>
            <a:off x="1081276" y="3162154"/>
            <a:ext cx="3273554" cy="158877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42%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were more likely to do 30 minutes of physical activity on five or more days per week than </a:t>
            </a:r>
            <a:r>
              <a:rPr lang="en-GB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females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33%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7384F0E-410F-79FA-285C-F39EACFCBC88}"/>
              </a:ext>
            </a:extLst>
          </p:cNvPr>
          <p:cNvSpPr/>
          <p:nvPr/>
        </p:nvSpPr>
        <p:spPr>
          <a:xfrm>
            <a:off x="1081276" y="5068521"/>
            <a:ext cx="3273554" cy="138947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Females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27%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were more likely to have </a:t>
            </a:r>
            <a:r>
              <a:rPr lang="en-GB" sz="1800" u="sng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days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doing 30 minutes of physical activity than </a:t>
            </a:r>
            <a:r>
              <a:rPr lang="en-GB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males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22%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GB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F70626C-B89F-4C96-F7D5-EBFB70DDBA4B}"/>
              </a:ext>
            </a:extLst>
          </p:cNvPr>
          <p:cNvSpPr/>
          <p:nvPr/>
        </p:nvSpPr>
        <p:spPr>
          <a:xfrm>
            <a:off x="8545244" y="165347"/>
            <a:ext cx="3504729" cy="105688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107000"/>
              </a:lnSpc>
            </a:pPr>
            <a:r>
              <a:rPr lang="en-US" sz="1800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CSSPA (Children’s Sport Participation and Physical Activity) Report 2022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1B07C20-0009-414F-B281-6F3E7ADCAEE6}"/>
              </a:ext>
            </a:extLst>
          </p:cNvPr>
          <p:cNvSpPr/>
          <p:nvPr/>
        </p:nvSpPr>
        <p:spPr>
          <a:xfrm>
            <a:off x="8538283" y="1400174"/>
            <a:ext cx="3511690" cy="141654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800" b="1" kern="100">
                <a:effectLst/>
                <a:ea typeface="Aptos" panose="020B0004020202020204" pitchFamily="34" charset="0"/>
                <a:cs typeface="Times New Roman"/>
              </a:rPr>
              <a:t>17%</a:t>
            </a:r>
            <a:r>
              <a:rPr lang="en-US" sz="1800" kern="100">
                <a:effectLst/>
                <a:ea typeface="Aptos" panose="020B0004020202020204" pitchFamily="34" charset="0"/>
                <a:cs typeface="Times New Roman"/>
              </a:rPr>
              <a:t> primary school girls meet the Physical Activity Guidelines compared to </a:t>
            </a:r>
            <a:r>
              <a:rPr lang="en-US" sz="1800" b="1" kern="100">
                <a:effectLst/>
                <a:ea typeface="Aptos" panose="020B0004020202020204" pitchFamily="34" charset="0"/>
                <a:cs typeface="Times New Roman"/>
              </a:rPr>
              <a:t>28%</a:t>
            </a:r>
            <a:r>
              <a:rPr lang="en-US" sz="1800" kern="100">
                <a:effectLst/>
                <a:ea typeface="Aptos" panose="020B0004020202020204" pitchFamily="34" charset="0"/>
                <a:cs typeface="Times New Roman"/>
              </a:rPr>
              <a:t> primary school boys</a:t>
            </a:r>
            <a:r>
              <a:rPr lang="en-US" kern="100">
                <a:ea typeface="Aptos" panose="020B0004020202020204" pitchFamily="34" charset="0"/>
                <a:cs typeface="Times New Roman"/>
              </a:rPr>
              <a:t>.</a:t>
            </a:r>
            <a:endParaRPr lang="en-GB" sz="18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84F8256-731D-446F-6417-FD7903D25C2C}"/>
              </a:ext>
            </a:extLst>
          </p:cNvPr>
          <p:cNvSpPr/>
          <p:nvPr/>
        </p:nvSpPr>
        <p:spPr>
          <a:xfrm>
            <a:off x="8538283" y="2943703"/>
            <a:ext cx="3511690" cy="182001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lvl="0">
              <a:lnSpc>
                <a:spcPct val="107000"/>
              </a:lnSpc>
            </a:pPr>
            <a:r>
              <a:rPr lang="en-US" sz="1800" b="1" kern="100">
                <a:effectLst/>
                <a:ea typeface="Aptos" panose="020B0004020202020204" pitchFamily="34" charset="0"/>
                <a:cs typeface="Times New Roman"/>
              </a:rPr>
              <a:t>69%</a:t>
            </a:r>
            <a:r>
              <a:rPr lang="en-US" sz="1800" kern="100">
                <a:effectLst/>
                <a:ea typeface="Aptos" panose="020B0004020202020204" pitchFamily="34" charset="0"/>
                <a:cs typeface="Times New Roman"/>
              </a:rPr>
              <a:t> post-primary </a:t>
            </a:r>
            <a:r>
              <a:rPr lang="en-US" sz="1800" b="1" kern="100">
                <a:effectLst/>
                <a:ea typeface="Aptos" panose="020B0004020202020204" pitchFamily="34" charset="0"/>
                <a:cs typeface="Times New Roman"/>
              </a:rPr>
              <a:t>girls </a:t>
            </a:r>
            <a:r>
              <a:rPr lang="en-US" sz="1800" kern="100">
                <a:effectLst/>
                <a:ea typeface="Aptos" panose="020B0004020202020204" pitchFamily="34" charset="0"/>
                <a:cs typeface="Times New Roman"/>
              </a:rPr>
              <a:t>participate in sport in a sports club or community setting at least once per week compared to </a:t>
            </a:r>
            <a:r>
              <a:rPr lang="en-US" sz="1800" b="1" kern="100">
                <a:effectLst/>
                <a:ea typeface="Aptos" panose="020B0004020202020204" pitchFamily="34" charset="0"/>
                <a:cs typeface="Times New Roman"/>
              </a:rPr>
              <a:t>80%</a:t>
            </a:r>
            <a:r>
              <a:rPr lang="en-US" sz="1800" kern="100">
                <a:effectLst/>
                <a:ea typeface="Aptos" panose="020B0004020202020204" pitchFamily="34" charset="0"/>
                <a:cs typeface="Times New Roman"/>
              </a:rPr>
              <a:t> post primary school </a:t>
            </a:r>
            <a:r>
              <a:rPr lang="en-US" sz="1800" b="1" kern="100">
                <a:effectLst/>
                <a:ea typeface="Aptos" panose="020B0004020202020204" pitchFamily="34" charset="0"/>
                <a:cs typeface="Times New Roman"/>
              </a:rPr>
              <a:t>boys</a:t>
            </a:r>
            <a:r>
              <a:rPr lang="en-US" b="1" kern="100">
                <a:ea typeface="Aptos" panose="020B0004020202020204" pitchFamily="34" charset="0"/>
                <a:cs typeface="Times New Roman"/>
              </a:rPr>
              <a:t>.</a:t>
            </a:r>
            <a:endParaRPr lang="en-GB" sz="1800" b="1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2433805-B8EC-8605-CBE5-E98ADCCA06F2}"/>
              </a:ext>
            </a:extLst>
          </p:cNvPr>
          <p:cNvSpPr/>
          <p:nvPr/>
        </p:nvSpPr>
        <p:spPr>
          <a:xfrm>
            <a:off x="8545244" y="4949319"/>
            <a:ext cx="3531462" cy="150670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65% </a:t>
            </a:r>
            <a:r>
              <a:rPr lang="en-US" sz="1800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post primary </a:t>
            </a:r>
            <a:r>
              <a:rPr lang="en-US" sz="1800" b="1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girls</a:t>
            </a:r>
            <a:r>
              <a:rPr lang="en-US" sz="1800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participate in sport at school, outside of PE at least once per week compared to </a:t>
            </a:r>
            <a:r>
              <a:rPr lang="en-US" sz="1800" b="1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79%</a:t>
            </a:r>
            <a:r>
              <a:rPr lang="en-US" sz="1800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post primary school </a:t>
            </a:r>
            <a:r>
              <a:rPr lang="en-US" sz="1800" b="1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boys</a:t>
            </a:r>
            <a:endParaRPr lang="en-GB" sz="1800" b="1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39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0EA7D-EA50-7D82-7EA8-97ABF345CFD5}"/>
              </a:ext>
            </a:extLst>
          </p:cNvPr>
          <p:cNvSpPr txBox="1"/>
          <p:nvPr/>
        </p:nvSpPr>
        <p:spPr>
          <a:xfrm>
            <a:off x="440436" y="357475"/>
            <a:ext cx="6097904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4000" b="1" i="1">
                <a:solidFill>
                  <a:srgbClr val="002060"/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B</a:t>
            </a:r>
            <a:r>
              <a:rPr lang="en-GB" sz="4000" b="1" i="1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arriers</a:t>
            </a:r>
            <a:endParaRPr lang="en-GB" sz="4000" b="1" i="1">
              <a:solidFill>
                <a:srgbClr val="002060"/>
              </a:solidFill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4385FB-B748-793C-5F17-803AD498A3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988564" y="2988563"/>
            <a:ext cx="6858001" cy="880874"/>
          </a:xfrm>
          <a:prstGeom prst="rect">
            <a:avLst/>
          </a:prstGeom>
        </p:spPr>
      </p:pic>
      <p:pic>
        <p:nvPicPr>
          <p:cNvPr id="6" name="Picture 5" descr="A black and white logo&#10;&#10;Description automatically generated">
            <a:extLst>
              <a:ext uri="{FF2B5EF4-FFF2-40B4-BE49-F238E27FC236}">
                <a16:creationId xmlns:a16="http://schemas.microsoft.com/office/drawing/2014/main" id="{C54880B1-1BE6-7341-7F5C-6062F85221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69" y="5574081"/>
            <a:ext cx="942643" cy="111217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239600-12AF-9963-D6C6-0236B483F713}"/>
              </a:ext>
            </a:extLst>
          </p:cNvPr>
          <p:cNvSpPr txBox="1"/>
          <p:nvPr/>
        </p:nvSpPr>
        <p:spPr>
          <a:xfrm>
            <a:off x="6099224" y="357475"/>
            <a:ext cx="6097904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4000" b="1" i="1">
                <a:solidFill>
                  <a:srgbClr val="002060"/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Motivators</a:t>
            </a:r>
            <a:endParaRPr lang="en-GB" sz="4000" b="1" i="1">
              <a:solidFill>
                <a:srgbClr val="002060"/>
              </a:solidFill>
              <a:cs typeface="Calibri"/>
            </a:endParaRPr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9314FDCE-CF76-6BB8-EE93-0D8160AD8741}"/>
              </a:ext>
            </a:extLst>
          </p:cNvPr>
          <p:cNvSpPr/>
          <p:nvPr/>
        </p:nvSpPr>
        <p:spPr>
          <a:xfrm>
            <a:off x="1104804" y="1355926"/>
            <a:ext cx="2418491" cy="241394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br>
              <a:rPr lang="en-US" kern="10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</a:br>
            <a:r>
              <a:rPr lang="en-US" sz="1800" kern="10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/>
              </a:rPr>
              <a:t>Lack of female role models/ coaches/ leaders</a:t>
            </a:r>
            <a:endParaRPr lang="en-GB">
              <a:solidFill>
                <a:schemeClr val="bg1"/>
              </a:solidFill>
              <a:cs typeface="Times New Roman"/>
            </a:endParaRPr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9453D8F8-6D65-0A42-92E2-8DF4C22256EE}"/>
              </a:ext>
            </a:extLst>
          </p:cNvPr>
          <p:cNvSpPr/>
          <p:nvPr/>
        </p:nvSpPr>
        <p:spPr>
          <a:xfrm>
            <a:off x="3603306" y="1355926"/>
            <a:ext cx="2492693" cy="241394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br>
              <a:rPr lang="en-GB" kern="10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</a:br>
            <a:r>
              <a:rPr lang="en-GB" sz="1800" kern="10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/>
              </a:rPr>
              <a:t>Poor PE experience at school</a:t>
            </a:r>
            <a:endParaRPr lang="en-GB">
              <a:solidFill>
                <a:schemeClr val="bg1"/>
              </a:solidFill>
              <a:cs typeface="Calibri" panose="020F0502020204030204"/>
            </a:endParaRPr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F2EC5B3B-7F40-1071-A86E-2EBA70E7D69A}"/>
              </a:ext>
            </a:extLst>
          </p:cNvPr>
          <p:cNvSpPr/>
          <p:nvPr/>
        </p:nvSpPr>
        <p:spPr>
          <a:xfrm>
            <a:off x="1104804" y="4191624"/>
            <a:ext cx="2418491" cy="241394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br>
              <a:rPr lang="en-US" kern="10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</a:br>
            <a:r>
              <a:rPr lang="en-US" sz="1800" kern="10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/>
              </a:rPr>
              <a:t>Lack of facilities oriented towards women and girls’ use</a:t>
            </a:r>
            <a:endParaRPr lang="en-GB" sz="1800" kern="100">
              <a:solidFill>
                <a:schemeClr val="bg1"/>
              </a:solidFill>
              <a:ea typeface="Aptos" panose="020B0004020202020204" pitchFamily="34" charset="0"/>
              <a:cs typeface="Times New Roman"/>
            </a:endParaRPr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15C6754F-8267-56CA-27E6-CB86300BC49B}"/>
              </a:ext>
            </a:extLst>
          </p:cNvPr>
          <p:cNvSpPr/>
          <p:nvPr/>
        </p:nvSpPr>
        <p:spPr>
          <a:xfrm>
            <a:off x="3584349" y="4191624"/>
            <a:ext cx="2418491" cy="241394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br>
              <a:rPr lang="en-US" kern="100">
                <a:solidFill>
                  <a:schemeClr val="bg1"/>
                </a:solidFill>
                <a:ea typeface="Aptos" panose="020B0004020202020204" pitchFamily="34" charset="0"/>
                <a:cs typeface="Times New Roman"/>
              </a:rPr>
            </a:br>
            <a:r>
              <a:rPr lang="en-US" sz="1800" kern="10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/>
              </a:rPr>
              <a:t>Lack of time, financial resource and self confidence</a:t>
            </a:r>
            <a:endParaRPr lang="en-GB" sz="1800" kern="100">
              <a:solidFill>
                <a:schemeClr val="bg1"/>
              </a:solidFill>
              <a:ea typeface="Aptos" panose="020B0004020202020204" pitchFamily="34" charset="0"/>
              <a:cs typeface="Times New Roman"/>
            </a:endParaRPr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428B573F-22BD-95F5-5539-706F150D8C17}"/>
              </a:ext>
            </a:extLst>
          </p:cNvPr>
          <p:cNvSpPr/>
          <p:nvPr/>
        </p:nvSpPr>
        <p:spPr>
          <a:xfrm>
            <a:off x="6686647" y="1355926"/>
            <a:ext cx="2498502" cy="2614374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Engaging in </a:t>
            </a:r>
            <a:r>
              <a:rPr lang="en-US" sz="1800" b="1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non-competitive</a:t>
            </a:r>
            <a:r>
              <a:rPr lang="en-US" sz="1800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activity that is </a:t>
            </a:r>
            <a:r>
              <a:rPr lang="en-US" sz="1800" b="1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not considered </a:t>
            </a:r>
            <a:r>
              <a:rPr lang="en-US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mainstream sports</a:t>
            </a:r>
            <a:endParaRPr lang="en-US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19720B6A-D454-4851-15EA-D2BD7CA89067}"/>
              </a:ext>
            </a:extLst>
          </p:cNvPr>
          <p:cNvSpPr/>
          <p:nvPr/>
        </p:nvSpPr>
        <p:spPr>
          <a:xfrm>
            <a:off x="9265159" y="1355926"/>
            <a:ext cx="2498502" cy="2551311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kern="100">
                <a:ea typeface="Aptos" panose="020B0004020202020204" pitchFamily="34" charset="0"/>
                <a:cs typeface="Times New Roman"/>
              </a:rPr>
              <a:t>Flexibility to dip in and out – no high level of commitment required</a:t>
            </a:r>
            <a:endParaRPr lang="en-US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034E85C1-5705-CF2D-604C-A842513F8C25}"/>
              </a:ext>
            </a:extLst>
          </p:cNvPr>
          <p:cNvSpPr/>
          <p:nvPr/>
        </p:nvSpPr>
        <p:spPr>
          <a:xfrm>
            <a:off x="6766657" y="4150337"/>
            <a:ext cx="2418490" cy="2413949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kern="100">
                <a:ea typeface="Aptos" panose="020B0004020202020204" pitchFamily="34" charset="0"/>
                <a:cs typeface="Times New Roman" panose="02020603050405020304" pitchFamily="18" charset="0"/>
              </a:rPr>
              <a:t>Social aspect </a:t>
            </a:r>
            <a:r>
              <a:rPr lang="en-US" kern="100">
                <a:ea typeface="Aptos" panose="020B0004020202020204" pitchFamily="34" charset="0"/>
                <a:cs typeface="Times New Roman" panose="02020603050405020304" pitchFamily="18" charset="0"/>
              </a:rPr>
              <a:t>of playing sport with others of same ability and facing </a:t>
            </a:r>
            <a:r>
              <a:rPr lang="en-US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similar issues</a:t>
            </a:r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7F97D539-D046-70D0-A0DB-F780370AB836}"/>
              </a:ext>
            </a:extLst>
          </p:cNvPr>
          <p:cNvSpPr/>
          <p:nvPr/>
        </p:nvSpPr>
        <p:spPr>
          <a:xfrm>
            <a:off x="9345171" y="4068848"/>
            <a:ext cx="2418490" cy="2413949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kern="100">
                <a:effectLst/>
                <a:ea typeface="Aptos" panose="020B0004020202020204" pitchFamily="34" charset="0"/>
                <a:cs typeface="Times New Roman"/>
              </a:rPr>
              <a:t>Female-specific programmes with female coaches</a:t>
            </a:r>
          </a:p>
        </p:txBody>
      </p:sp>
      <p:pic>
        <p:nvPicPr>
          <p:cNvPr id="1026" name="Picture 2" descr="Hexagonal shape with the Sport NI logo in front.">
            <a:extLst>
              <a:ext uri="{FF2B5EF4-FFF2-40B4-BE49-F238E27FC236}">
                <a16:creationId xmlns:a16="http://schemas.microsoft.com/office/drawing/2014/main" id="{7B2B2DD7-CAF0-B97C-1FD2-9EC56DD12E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" r="43072"/>
          <a:stretch/>
        </p:blipFill>
        <p:spPr bwMode="auto">
          <a:xfrm>
            <a:off x="4889977" y="212754"/>
            <a:ext cx="2686479" cy="12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28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F4E529-F101-B249-BB98-8BFC458961E0}"/>
              </a:ext>
            </a:extLst>
          </p:cNvPr>
          <p:cNvSpPr txBox="1"/>
          <p:nvPr/>
        </p:nvSpPr>
        <p:spPr>
          <a:xfrm>
            <a:off x="3514785" y="-3937"/>
            <a:ext cx="5161499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3600" b="1" i="1">
                <a:solidFill>
                  <a:srgbClr val="002060"/>
                </a:solidFill>
              </a:rPr>
              <a:t>People With A Disability -</a:t>
            </a:r>
            <a:endParaRPr lang="en-GB" sz="3600" b="1" i="1">
              <a:solidFill>
                <a:srgbClr val="002060"/>
              </a:solidFill>
            </a:endParaRPr>
          </a:p>
          <a:p>
            <a:pPr algn="ctr"/>
            <a:r>
              <a:rPr lang="en-US" sz="3600" b="1" i="1">
                <a:solidFill>
                  <a:srgbClr val="002060"/>
                </a:solidFill>
              </a:rPr>
              <a:t>The ‘Problem’</a:t>
            </a:r>
            <a:endParaRPr lang="en-GB" sz="3600" b="1" i="1">
              <a:solidFill>
                <a:srgbClr val="002060"/>
              </a:solidFill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D2E486-2135-EE3E-B428-998DFDED2C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988564" y="2988563"/>
            <a:ext cx="6858001" cy="880874"/>
          </a:xfrm>
          <a:prstGeom prst="rect">
            <a:avLst/>
          </a:prstGeom>
        </p:spPr>
      </p:pic>
      <p:pic>
        <p:nvPicPr>
          <p:cNvPr id="5" name="Picture 4" descr="A black and white logo&#10;&#10;Description automatically generated">
            <a:extLst>
              <a:ext uri="{FF2B5EF4-FFF2-40B4-BE49-F238E27FC236}">
                <a16:creationId xmlns:a16="http://schemas.microsoft.com/office/drawing/2014/main" id="{DA3685E3-AD71-F0F8-8C4A-E5D2DEF7FA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69" y="5574081"/>
            <a:ext cx="942643" cy="1112173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D28526C-66CA-DDCA-EB72-27DB70B7301A}"/>
              </a:ext>
            </a:extLst>
          </p:cNvPr>
          <p:cNvSpPr/>
          <p:nvPr/>
        </p:nvSpPr>
        <p:spPr>
          <a:xfrm>
            <a:off x="4406735" y="1303454"/>
            <a:ext cx="3387346" cy="246567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800" b="1"/>
              <a:t>Opportunities for disabled people to participate in sport and active recreation in Northern Ireland and live full </a:t>
            </a:r>
            <a:r>
              <a:rPr lang="en-US" b="1"/>
              <a:t>    </a:t>
            </a:r>
            <a:r>
              <a:rPr lang="en-US" sz="1800" b="1"/>
              <a:t>&amp; healthy lives remain </a:t>
            </a:r>
            <a:r>
              <a:rPr lang="en-US" b="1"/>
              <a:t> </a:t>
            </a:r>
            <a:r>
              <a:rPr lang="en-US" sz="1800" b="1"/>
              <a:t>significantly lower than the </a:t>
            </a:r>
            <a:r>
              <a:rPr lang="en-US" b="1"/>
              <a:t>same opportunities</a:t>
            </a:r>
            <a:r>
              <a:rPr lang="en-US" sz="1800" b="1"/>
              <a:t> provided to non-disabled people</a:t>
            </a:r>
            <a:endParaRPr lang="en-US">
              <a:cs typeface="Calibri" panose="020F0502020204030204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DDE1A87-83A5-00F9-7C48-46EBF3B2EB8D}"/>
              </a:ext>
            </a:extLst>
          </p:cNvPr>
          <p:cNvSpPr/>
          <p:nvPr/>
        </p:nvSpPr>
        <p:spPr>
          <a:xfrm>
            <a:off x="1122352" y="1256464"/>
            <a:ext cx="3028525" cy="250606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6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2021 Northern</a:t>
            </a:r>
            <a:r>
              <a:rPr lang="en-GB" sz="1600" i="1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r>
              <a:rPr lang="en-GB" sz="1600" i="1">
                <a:effectLst/>
                <a:latin typeface="Calibri"/>
                <a:ea typeface="Calibri" panose="020F0502020204030204" pitchFamily="34" charset="0"/>
                <a:cs typeface="Times New Roman"/>
              </a:rPr>
              <a:t>Ireland Census</a:t>
            </a:r>
            <a:r>
              <a:rPr lang="en-GB" sz="1600" i="1">
                <a:latin typeface="Calibri"/>
                <a:ea typeface="Calibri" panose="020F0502020204030204" pitchFamily="34" charset="0"/>
                <a:cs typeface="Times New Roman"/>
              </a:rPr>
              <a:t>:</a:t>
            </a:r>
            <a:br>
              <a:rPr lang="en-GB" sz="1600" i="1"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en-GB" sz="1600" i="1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en-GB" sz="1600" i="1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r>
              <a:rPr lang="en-US" sz="1600" b="1">
                <a:cs typeface="Arial"/>
              </a:rPr>
              <a:t>24%</a:t>
            </a:r>
            <a:r>
              <a:rPr lang="en-US" sz="1600">
                <a:cs typeface="Arial"/>
              </a:rPr>
              <a:t> of the population have a disability or long-term health condition (</a:t>
            </a:r>
            <a:r>
              <a:rPr lang="en-US" sz="1600" b="1">
                <a:cs typeface="Arial"/>
              </a:rPr>
              <a:t>40%</a:t>
            </a:r>
            <a:r>
              <a:rPr lang="en-US" sz="1600">
                <a:cs typeface="Arial"/>
              </a:rPr>
              <a:t> of which were </a:t>
            </a:r>
            <a:r>
              <a:rPr lang="en-US" sz="1600" b="1">
                <a:cs typeface="Arial"/>
              </a:rPr>
              <a:t>aged 65 or more - 185,300 people).</a:t>
            </a:r>
            <a:endParaRPr lang="en-US" sz="1600">
              <a:ea typeface="Calibri"/>
              <a:cs typeface="Calibri"/>
            </a:endParaRPr>
          </a:p>
          <a:p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E8F0C41-C3FB-A0C6-FFD4-EE3300E5ADE5}"/>
              </a:ext>
            </a:extLst>
          </p:cNvPr>
          <p:cNvSpPr/>
          <p:nvPr/>
        </p:nvSpPr>
        <p:spPr>
          <a:xfrm>
            <a:off x="8050040" y="1250679"/>
            <a:ext cx="4035240" cy="232684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285750" indent="-285750">
              <a:buFont typeface="Arial"/>
              <a:buChar char="•"/>
            </a:pPr>
            <a:r>
              <a:rPr lang="en-GB" sz="1600">
                <a:latin typeface="Calibri"/>
                <a:ea typeface="Calibri" panose="020F0502020204030204" pitchFamily="34" charset="0"/>
                <a:cs typeface="Calibri"/>
              </a:rPr>
              <a:t>2022/23 The Continuous Household Survey</a:t>
            </a:r>
            <a:endParaRPr lang="en-GB" sz="1600" b="1">
              <a:latin typeface="Calibri"/>
              <a:ea typeface="Calibri" panose="020F0502020204030204" pitchFamily="34" charset="0"/>
              <a:cs typeface="Times New Roman"/>
            </a:endParaRPr>
          </a:p>
          <a:p>
            <a:endParaRPr lang="en-US" sz="140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r>
              <a:rPr lang="en-US" sz="1600">
                <a:latin typeface="Calibri"/>
                <a:ea typeface="Calibri" panose="020F0502020204030204" pitchFamily="34" charset="0"/>
                <a:cs typeface="Times New Roman"/>
              </a:rPr>
              <a:t>Adults with a disability were less likely to participate in sport in the previous year </a:t>
            </a:r>
            <a:r>
              <a:rPr lang="en-US" sz="1600" b="1">
                <a:latin typeface="Calibri"/>
                <a:ea typeface="Calibri" panose="020F0502020204030204" pitchFamily="34" charset="0"/>
                <a:cs typeface="Times New Roman"/>
              </a:rPr>
              <a:t>(26%) </a:t>
            </a:r>
            <a:r>
              <a:rPr lang="en-US" sz="1600">
                <a:latin typeface="Calibri"/>
                <a:ea typeface="Calibri" panose="020F0502020204030204" pitchFamily="34" charset="0"/>
                <a:cs typeface="Times New Roman"/>
              </a:rPr>
              <a:t>compared to adults without a disability</a:t>
            </a:r>
            <a:r>
              <a:rPr lang="en-US" sz="1600" b="1">
                <a:latin typeface="Calibri"/>
                <a:ea typeface="Calibri" panose="020F0502020204030204" pitchFamily="34" charset="0"/>
                <a:cs typeface="Times New Roman"/>
              </a:rPr>
              <a:t> (56%).</a:t>
            </a:r>
            <a:endParaRPr lang="en-GB" sz="1600" b="1">
              <a:effectLst/>
              <a:latin typeface="Calibri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55C1C5-8BA1-B97B-68AD-A5817F8CF372}"/>
              </a:ext>
            </a:extLst>
          </p:cNvPr>
          <p:cNvSpPr/>
          <p:nvPr/>
        </p:nvSpPr>
        <p:spPr>
          <a:xfrm>
            <a:off x="7606916" y="3772264"/>
            <a:ext cx="2271498" cy="278718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600">
                <a:ea typeface="Calibri"/>
                <a:cs typeface="Arial"/>
              </a:rPr>
              <a:t>Participation rates over the previous four weeks - just over</a:t>
            </a:r>
            <a:r>
              <a:rPr lang="en-US" sz="1600" b="1">
                <a:ea typeface="Calibri"/>
                <a:cs typeface="Arial"/>
              </a:rPr>
              <a:t> one in five </a:t>
            </a:r>
            <a:r>
              <a:rPr lang="en-US" sz="1600">
                <a:ea typeface="Calibri"/>
                <a:cs typeface="Arial"/>
              </a:rPr>
              <a:t>of those with a disability had taken part in sport compared to almost half of all adults without a disability </a:t>
            </a:r>
            <a:r>
              <a:rPr lang="en-US" sz="1600" b="1">
                <a:ea typeface="Calibri"/>
                <a:cs typeface="Arial"/>
              </a:rPr>
              <a:t>(48%).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828A322-56F2-34E4-CDC8-1B0279E4BE46}"/>
              </a:ext>
            </a:extLst>
          </p:cNvPr>
          <p:cNvSpPr/>
          <p:nvPr/>
        </p:nvSpPr>
        <p:spPr>
          <a:xfrm>
            <a:off x="10064245" y="3772264"/>
            <a:ext cx="2014912" cy="27989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600" b="1">
                <a:ea typeface="Calibri"/>
                <a:cs typeface="Arial"/>
              </a:rPr>
              <a:t>21% of disabled people </a:t>
            </a:r>
            <a:r>
              <a:rPr lang="en-US" sz="1600">
                <a:ea typeface="Calibri"/>
                <a:cs typeface="Arial"/>
              </a:rPr>
              <a:t>participating in sport at least once in the previous four weeks in 2022/23, representing a</a:t>
            </a:r>
            <a:r>
              <a:rPr lang="en-US" sz="1600" b="1">
                <a:ea typeface="Calibri"/>
                <a:cs typeface="Arial"/>
              </a:rPr>
              <a:t> 7% drop</a:t>
            </a:r>
            <a:r>
              <a:rPr lang="en-US" sz="1600">
                <a:ea typeface="Calibri"/>
                <a:cs typeface="Arial"/>
              </a:rPr>
              <a:t> in participation from 2019/20 </a:t>
            </a:r>
            <a:r>
              <a:rPr lang="en-US" sz="1600" b="1">
                <a:ea typeface="Calibri"/>
                <a:cs typeface="Arial"/>
              </a:rPr>
              <a:t>(28%)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9CA1BDD-B5EF-7C31-E1B4-23F35498FFDE}"/>
              </a:ext>
            </a:extLst>
          </p:cNvPr>
          <p:cNvSpPr/>
          <p:nvPr/>
        </p:nvSpPr>
        <p:spPr>
          <a:xfrm>
            <a:off x="1122083" y="4082976"/>
            <a:ext cx="6334651" cy="252967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1600" b="1">
                <a:effectLst/>
                <a:latin typeface="Calibri"/>
                <a:ea typeface="Calibri" panose="020F0502020204030204" pitchFamily="34" charset="0"/>
                <a:cs typeface="Arial"/>
              </a:rPr>
              <a:t>Sport NI </a:t>
            </a:r>
            <a:r>
              <a:rPr lang="en-US" sz="1600" b="1">
                <a:ea typeface="Calibri"/>
                <a:cs typeface="Arial"/>
              </a:rPr>
              <a:t>‘Sport Systems Investment – Governing Bodies’ </a:t>
            </a:r>
            <a:r>
              <a:rPr lang="en-US" sz="1600" b="1" err="1">
                <a:ea typeface="Calibri"/>
                <a:cs typeface="Arial"/>
              </a:rPr>
              <a:t>programme</a:t>
            </a:r>
            <a:r>
              <a:rPr lang="en-US" sz="1600" b="1">
                <a:ea typeface="Calibri"/>
                <a:cs typeface="Arial"/>
              </a:rPr>
              <a:t> (2023-2024) findings:</a:t>
            </a:r>
            <a:r>
              <a:rPr lang="en-US" sz="1600">
                <a:ea typeface="Calibri"/>
                <a:cs typeface="Arial"/>
              </a:rPr>
              <a:t> </a:t>
            </a:r>
            <a:endParaRPr lang="en-US">
              <a:ea typeface="Calibri"/>
              <a:cs typeface="Calibri" panose="020F0502020204030204"/>
            </a:endParaRPr>
          </a:p>
          <a:p>
            <a:endParaRPr lang="en-US" sz="1600">
              <a:ea typeface="Calibri"/>
              <a:cs typeface="Arial"/>
            </a:endParaRPr>
          </a:p>
          <a:p>
            <a:r>
              <a:rPr lang="en-US" sz="1600">
                <a:ea typeface="Calibri"/>
                <a:cs typeface="Arial"/>
              </a:rPr>
              <a:t>The representation of disability within club membership, coaching workforce, officials, and volunteers is significantly lower than those without a disability. </a:t>
            </a:r>
            <a:br>
              <a:rPr lang="en-US" sz="1600">
                <a:ea typeface="Calibri"/>
                <a:cs typeface="Arial"/>
              </a:rPr>
            </a:br>
            <a:endParaRPr lang="en-US">
              <a:cs typeface="Calibri"/>
            </a:endParaRPr>
          </a:p>
          <a:p>
            <a:r>
              <a:rPr lang="en-US" sz="1600">
                <a:ea typeface="Calibri"/>
                <a:cs typeface="Arial"/>
              </a:rPr>
              <a:t>Club members recorded within this investment period - </a:t>
            </a:r>
            <a:r>
              <a:rPr lang="en-US" sz="1600" b="1">
                <a:ea typeface="Calibri"/>
                <a:cs typeface="Arial"/>
              </a:rPr>
              <a:t>433,131 </a:t>
            </a:r>
            <a:r>
              <a:rPr lang="en-US" sz="1600">
                <a:ea typeface="Calibri"/>
                <a:cs typeface="Arial"/>
              </a:rPr>
              <a:t>across </a:t>
            </a:r>
            <a:r>
              <a:rPr lang="en-US" sz="1600" b="1">
                <a:ea typeface="Calibri"/>
                <a:cs typeface="Arial"/>
              </a:rPr>
              <a:t>36 sports</a:t>
            </a:r>
            <a:r>
              <a:rPr lang="en-US" sz="1600">
                <a:ea typeface="Calibri"/>
                <a:cs typeface="Arial"/>
              </a:rPr>
              <a:t>, only </a:t>
            </a:r>
            <a:r>
              <a:rPr lang="en-US" sz="1600" b="1">
                <a:ea typeface="Calibri"/>
                <a:cs typeface="Arial"/>
              </a:rPr>
              <a:t>1,916</a:t>
            </a:r>
            <a:r>
              <a:rPr lang="en-US" sz="1600">
                <a:ea typeface="Calibri"/>
                <a:cs typeface="Arial"/>
              </a:rPr>
              <a:t> were recorded as disabled club members. </a:t>
            </a:r>
            <a:r>
              <a:rPr lang="en-US" sz="1600" b="1">
                <a:ea typeface="Calibri"/>
                <a:cs typeface="Arial"/>
              </a:rPr>
              <a:t>(0.4%)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>
              <a:ea typeface="Calibri"/>
              <a:cs typeface="Arial"/>
            </a:endParaRPr>
          </a:p>
          <a:p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98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BC6168F-BA29-2623-4264-11ECD98309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988564" y="2988563"/>
            <a:ext cx="6858001" cy="880874"/>
          </a:xfrm>
          <a:prstGeom prst="rect">
            <a:avLst/>
          </a:prstGeom>
        </p:spPr>
      </p:pic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E3669E8E-5C3A-28BF-2A50-6E31B48370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69" y="5574081"/>
            <a:ext cx="942643" cy="111217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F16626A-61F0-6A48-57CF-77432D93488F}"/>
              </a:ext>
            </a:extLst>
          </p:cNvPr>
          <p:cNvSpPr txBox="1"/>
          <p:nvPr/>
        </p:nvSpPr>
        <p:spPr>
          <a:xfrm>
            <a:off x="440436" y="486429"/>
            <a:ext cx="6097904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4000" b="1" i="1">
                <a:solidFill>
                  <a:srgbClr val="002060"/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B</a:t>
            </a:r>
            <a:r>
              <a:rPr lang="en-GB" sz="4000" b="1" i="1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arriers</a:t>
            </a:r>
            <a:endParaRPr lang="en-GB" sz="4000" b="1" i="1">
              <a:solidFill>
                <a:srgbClr val="002060"/>
              </a:solidFill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790AA-3BF7-C6B7-7E5B-27FAD62A8B88}"/>
              </a:ext>
            </a:extLst>
          </p:cNvPr>
          <p:cNvSpPr txBox="1"/>
          <p:nvPr/>
        </p:nvSpPr>
        <p:spPr>
          <a:xfrm>
            <a:off x="5970270" y="486429"/>
            <a:ext cx="6097904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4000" b="1" i="1">
                <a:solidFill>
                  <a:srgbClr val="002060"/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Motivators</a:t>
            </a:r>
            <a:endParaRPr lang="en-GB" sz="4000" b="1" i="1">
              <a:solidFill>
                <a:srgbClr val="002060"/>
              </a:solidFill>
              <a:cs typeface="Calibri"/>
            </a:endParaRPr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3A1C6BEC-837F-C263-03C8-2951F35CEB7C}"/>
              </a:ext>
            </a:extLst>
          </p:cNvPr>
          <p:cNvSpPr/>
          <p:nvPr/>
        </p:nvSpPr>
        <p:spPr>
          <a:xfrm>
            <a:off x="1104804" y="1355926"/>
            <a:ext cx="2418491" cy="241394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>
                <a:solidFill>
                  <a:schemeClr val="bg1"/>
                </a:solidFill>
                <a:cs typeface="Calibri"/>
              </a:rPr>
              <a:t>Non accessible facilities &amp; </a:t>
            </a:r>
            <a:br>
              <a:rPr lang="en-US">
                <a:solidFill>
                  <a:schemeClr val="bg1"/>
                </a:solidFill>
                <a:cs typeface="Calibri"/>
              </a:rPr>
            </a:br>
            <a:r>
              <a:rPr lang="en-US">
                <a:solidFill>
                  <a:schemeClr val="bg1"/>
                </a:solidFill>
                <a:cs typeface="Calibri"/>
              </a:rPr>
              <a:t>a lack of awareness of accessibility issues</a:t>
            </a:r>
            <a:r>
              <a:rPr lang="en-US" sz="1600">
                <a:solidFill>
                  <a:srgbClr val="000000"/>
                </a:solidFill>
                <a:cs typeface="Calibri"/>
              </a:rPr>
              <a:t> </a:t>
            </a:r>
            <a:endParaRPr lang="en-US">
              <a:cs typeface="Calibri" panose="020F0502020204030204"/>
            </a:endParaRPr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6382376A-3D27-78F4-6888-A4373842C79C}"/>
              </a:ext>
            </a:extLst>
          </p:cNvPr>
          <p:cNvSpPr/>
          <p:nvPr/>
        </p:nvSpPr>
        <p:spPr>
          <a:xfrm>
            <a:off x="3747225" y="1355926"/>
            <a:ext cx="2418491" cy="241394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>
                <a:solidFill>
                  <a:schemeClr val="bg1"/>
                </a:solidFill>
                <a:cs typeface="Calibri"/>
              </a:rPr>
              <a:t>Lack of accredited coaches to deliver for those with disabilities</a:t>
            </a:r>
          </a:p>
          <a:p>
            <a:pPr algn="ctr"/>
            <a:endParaRPr lang="en-GB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46DB6BBD-6657-F062-DA32-BA33A2879000}"/>
              </a:ext>
            </a:extLst>
          </p:cNvPr>
          <p:cNvSpPr/>
          <p:nvPr/>
        </p:nvSpPr>
        <p:spPr>
          <a:xfrm>
            <a:off x="1130904" y="4071880"/>
            <a:ext cx="2418491" cy="241394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endParaRPr lang="en-US">
              <a:latin typeface="Calibri"/>
              <a:ea typeface="Arial"/>
              <a:cs typeface="Arial"/>
            </a:endParaRPr>
          </a:p>
          <a:p>
            <a:pPr algn="ctr"/>
            <a:r>
              <a:rPr lang="en-US" sz="1800" baseline="0">
                <a:latin typeface="Calibri"/>
                <a:ea typeface="Arial"/>
                <a:cs typeface="Arial"/>
              </a:rPr>
              <a:t>Lack of diversity at senior level within sporting </a:t>
            </a:r>
            <a:r>
              <a:rPr lang="en-US" sz="1800" baseline="0" err="1">
                <a:latin typeface="Calibri"/>
                <a:ea typeface="Arial"/>
                <a:cs typeface="Arial"/>
              </a:rPr>
              <a:t>organisations</a:t>
            </a:r>
            <a:endParaRPr lang="en-US">
              <a:cs typeface="Arial"/>
            </a:endParaRPr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A76485C6-D3A1-44B6-EA2C-4E7EE7999B83}"/>
              </a:ext>
            </a:extLst>
          </p:cNvPr>
          <p:cNvSpPr/>
          <p:nvPr/>
        </p:nvSpPr>
        <p:spPr>
          <a:xfrm>
            <a:off x="3975354" y="4062183"/>
            <a:ext cx="2418491" cy="241394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sz="1800" baseline="0">
                <a:latin typeface="Calibri"/>
                <a:ea typeface="Arial"/>
                <a:cs typeface="Arial"/>
              </a:rPr>
              <a:t>Lack of promotion of disability sport</a:t>
            </a:r>
            <a:r>
              <a:rPr lang="en-US" sz="1800">
                <a:latin typeface="Calibri"/>
                <a:ea typeface="Arial"/>
                <a:cs typeface="Arial"/>
              </a:rPr>
              <a:t>​</a:t>
            </a:r>
            <a:r>
              <a:rPr lang="en-US">
                <a:latin typeface="Calibri"/>
                <a:ea typeface="Arial"/>
                <a:cs typeface="Arial"/>
              </a:rPr>
              <a:t> and disability in sport focused investment</a:t>
            </a:r>
            <a:endParaRPr lang="en-GB">
              <a:cs typeface="Calibri"/>
            </a:endParaRPr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EAD71C5F-32BA-0F71-35AA-907B4D6AAB56}"/>
              </a:ext>
            </a:extLst>
          </p:cNvPr>
          <p:cNvSpPr/>
          <p:nvPr/>
        </p:nvSpPr>
        <p:spPr>
          <a:xfrm>
            <a:off x="6686647" y="4071880"/>
            <a:ext cx="2498502" cy="2614374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/>
                <a:ea typeface="Arial"/>
                <a:cs typeface="Arial"/>
              </a:rPr>
              <a:t>Opportunities</a:t>
            </a:r>
            <a:r>
              <a:rPr lang="en-US" sz="1800" baseline="0">
                <a:latin typeface="Calibri"/>
                <a:ea typeface="Arial"/>
                <a:cs typeface="Arial"/>
              </a:rPr>
              <a:t> to develop specific athletic skills and access competition pathways</a:t>
            </a:r>
            <a:r>
              <a:rPr lang="en-US">
                <a:latin typeface="Calibri"/>
                <a:ea typeface="Arial"/>
                <a:cs typeface="Arial"/>
              </a:rPr>
              <a:t> </a:t>
            </a:r>
            <a:endParaRPr lang="en-US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90897417-DFDF-8C25-01FD-ACC0066AF241}"/>
              </a:ext>
            </a:extLst>
          </p:cNvPr>
          <p:cNvSpPr/>
          <p:nvPr/>
        </p:nvSpPr>
        <p:spPr>
          <a:xfrm>
            <a:off x="6681809" y="1260947"/>
            <a:ext cx="2498502" cy="2614374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/>
                <a:ea typeface="Aptos" panose="020B0004020202020204" pitchFamily="34" charset="0"/>
                <a:cs typeface="Arial"/>
              </a:rPr>
              <a:t>Meet like-minded people enabling a sense of belonging and creation of friendships</a:t>
            </a:r>
            <a:endParaRPr lang="en-US" sz="1800">
              <a:effectLst/>
              <a:latin typeface="Calibri"/>
              <a:ea typeface="Aptos" panose="020B0004020202020204" pitchFamily="34" charset="0"/>
              <a:cs typeface="Arial"/>
            </a:endParaRPr>
          </a:p>
        </p:txBody>
      </p: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3FE9201B-1FA4-7DC5-2C95-4D0BC3F82E12}"/>
              </a:ext>
            </a:extLst>
          </p:cNvPr>
          <p:cNvSpPr/>
          <p:nvPr/>
        </p:nvSpPr>
        <p:spPr>
          <a:xfrm>
            <a:off x="9334857" y="1166502"/>
            <a:ext cx="2498502" cy="2614374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/>
                <a:ea typeface="Aptos" panose="020B0004020202020204" pitchFamily="34" charset="0"/>
                <a:cs typeface="Arial"/>
              </a:rPr>
              <a:t>Opportunities for greater inclusion </a:t>
            </a:r>
            <a:endParaRPr lang="en-US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/>
                <a:ea typeface="Aptos" panose="020B0004020202020204" pitchFamily="34" charset="0"/>
                <a:cs typeface="Arial"/>
              </a:rPr>
              <a:t>e.g. mixed ability sessions </a:t>
            </a:r>
            <a:endParaRPr lang="en-US"/>
          </a:p>
        </p:txBody>
      </p: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3A998186-F480-55FE-9AD7-4C013B2CC926}"/>
              </a:ext>
            </a:extLst>
          </p:cNvPr>
          <p:cNvSpPr/>
          <p:nvPr/>
        </p:nvSpPr>
        <p:spPr>
          <a:xfrm>
            <a:off x="9339695" y="3977435"/>
            <a:ext cx="2498502" cy="2614374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/>
                <a:ea typeface="Aptos" panose="020B0004020202020204" pitchFamily="34" charset="0"/>
                <a:cs typeface="Arial"/>
              </a:rPr>
              <a:t>Greater visibility &amp; awareness of disability only tailored sporting </a:t>
            </a:r>
            <a:r>
              <a:rPr lang="en-US" err="1">
                <a:latin typeface="Calibri"/>
                <a:ea typeface="Aptos" panose="020B0004020202020204" pitchFamily="34" charset="0"/>
                <a:cs typeface="Arial"/>
              </a:rPr>
              <a:t>programmes</a:t>
            </a:r>
            <a:endParaRPr lang="en-US" sz="1800">
              <a:effectLst/>
              <a:latin typeface="Calibri"/>
              <a:ea typeface="Aptos" panose="020B0004020202020204" pitchFamily="34" charset="0"/>
              <a:cs typeface="Arial"/>
            </a:endParaRPr>
          </a:p>
        </p:txBody>
      </p:sp>
      <p:pic>
        <p:nvPicPr>
          <p:cNvPr id="10" name="Picture 2" descr="Hexagonal shape with the Sport NI logo in front.">
            <a:extLst>
              <a:ext uri="{FF2B5EF4-FFF2-40B4-BE49-F238E27FC236}">
                <a16:creationId xmlns:a16="http://schemas.microsoft.com/office/drawing/2014/main" id="{A588191F-B274-1860-355A-AA6E1AC7DF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" r="43072"/>
          <a:stretch/>
        </p:blipFill>
        <p:spPr bwMode="auto">
          <a:xfrm>
            <a:off x="4822476" y="218871"/>
            <a:ext cx="2686479" cy="12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24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  <p:bldP spid="18" grpId="0" animBg="1"/>
      <p:bldP spid="20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5C60E1-E0A1-B943-731B-FA9148B4AA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988564" y="2988563"/>
            <a:ext cx="6858001" cy="880874"/>
          </a:xfrm>
          <a:prstGeom prst="rect">
            <a:avLst/>
          </a:prstGeom>
        </p:spPr>
      </p:pic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419505FA-69C0-A838-273C-2546917844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69" y="5574081"/>
            <a:ext cx="942643" cy="111217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7584455-3D63-0AE3-1F0E-12C17A657E55}"/>
              </a:ext>
            </a:extLst>
          </p:cNvPr>
          <p:cNvSpPr txBox="1"/>
          <p:nvPr/>
        </p:nvSpPr>
        <p:spPr>
          <a:xfrm>
            <a:off x="2013183" y="230818"/>
            <a:ext cx="8427228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b="1" i="1">
                <a:solidFill>
                  <a:srgbClr val="002060"/>
                </a:solidFill>
              </a:rPr>
              <a:t>Racial Inclusion - The ‘Opportunity ‘</a:t>
            </a:r>
            <a:endParaRPr lang="en-GB" sz="4000" b="1" i="1">
              <a:solidFill>
                <a:srgbClr val="002060"/>
              </a:solidFill>
              <a:cs typeface="Calibri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3D47B32-4F40-3F09-CE0F-E4D2E186504B}"/>
              </a:ext>
            </a:extLst>
          </p:cNvPr>
          <p:cNvSpPr/>
          <p:nvPr/>
        </p:nvSpPr>
        <p:spPr>
          <a:xfrm>
            <a:off x="3427076" y="1144704"/>
            <a:ext cx="5334916" cy="149714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0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The representation of ethnic groups has been recognised in recent years as a challenge within sport across Northern Ireland. </a:t>
            </a:r>
            <a:endParaRPr lang="en-US" sz="2000" b="1">
              <a:latin typeface="Calibri"/>
              <a:cs typeface="Times New Roman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88564A-4F5A-BCA1-56B2-82F31B5CF922}"/>
              </a:ext>
            </a:extLst>
          </p:cNvPr>
          <p:cNvSpPr txBox="1"/>
          <p:nvPr/>
        </p:nvSpPr>
        <p:spPr>
          <a:xfrm>
            <a:off x="1674202" y="3012204"/>
            <a:ext cx="127737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It is evident that there is a changing population across Northern Ireland:</a:t>
            </a:r>
            <a:endParaRPr lang="en-GB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	      </a:t>
            </a:r>
            <a:r>
              <a:rPr lang="en-GB" sz="18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2001 </a:t>
            </a:r>
            <a:r>
              <a:rPr lang="en-GB" sz="1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		                   </a:t>
            </a:r>
            <a:r>
              <a:rPr lang="en-GB" sz="18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2011 </a:t>
            </a:r>
            <a:r>
              <a:rPr lang="en-GB" sz="1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			    </a:t>
            </a:r>
            <a:r>
              <a:rPr lang="en-GB" sz="18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2021 </a:t>
            </a:r>
            <a:r>
              <a:rPr lang="en-GB" sz="1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r>
              <a:rPr lang="en-GB" sz="18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	Population </a:t>
            </a:r>
            <a:r>
              <a:rPr lang="en-GB" sz="1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GB" sz="18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% </a:t>
            </a:r>
            <a:r>
              <a:rPr lang="en-GB" sz="1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GB" sz="18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 Population </a:t>
            </a:r>
            <a:r>
              <a:rPr lang="en-GB" sz="1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GB" sz="18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% </a:t>
            </a:r>
            <a:r>
              <a:rPr lang="en-GB" sz="1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GB" sz="18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 Population </a:t>
            </a:r>
            <a:r>
              <a:rPr lang="en-GB" sz="1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GB" sz="18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% </a:t>
            </a:r>
            <a:r>
              <a:rPr lang="en-GB" sz="1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r>
              <a:rPr lang="en-US" sz="1800" b="1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White </a:t>
            </a:r>
            <a:r>
              <a:rPr lang="en-US" sz="1800" b="0" i="0" u="none" strike="noStrike" baseline="0">
                <a:solidFill>
                  <a:srgbClr val="000000"/>
                </a:solidFill>
                <a:latin typeface="Arial" panose="020B0604020202020204" pitchFamily="34" charset="0"/>
              </a:rPr>
              <a:t>	1,671,013 	99.15 	1,778,449 	98.21 	1,837,575 	96.55 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BC4C300-EEAF-081B-DD5F-35F0C055CDDF}"/>
              </a:ext>
            </a:extLst>
          </p:cNvPr>
          <p:cNvSpPr/>
          <p:nvPr/>
        </p:nvSpPr>
        <p:spPr>
          <a:xfrm>
            <a:off x="2017980" y="4489104"/>
            <a:ext cx="3321880" cy="193639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800" b="0" i="0" u="none" strike="noStrike" baseline="0">
                <a:solidFill>
                  <a:schemeClr val="bg1"/>
                </a:solidFill>
              </a:rPr>
              <a:t>In total, </a:t>
            </a:r>
            <a:r>
              <a:rPr lang="en-US" sz="1800" b="1" i="0" u="none" strike="noStrike" baseline="0">
                <a:solidFill>
                  <a:schemeClr val="bg1"/>
                </a:solidFill>
              </a:rPr>
              <a:t>65,604 (3.45%)</a:t>
            </a:r>
            <a:r>
              <a:rPr lang="en-US" sz="1800" b="0" i="0" u="none" strike="noStrike" baseline="0">
                <a:solidFill>
                  <a:schemeClr val="bg1"/>
                </a:solidFill>
              </a:rPr>
              <a:t> belonged to ethnically diverse communities. 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57EF1A5-D8AC-472D-C614-F6E371DF38AF}"/>
              </a:ext>
            </a:extLst>
          </p:cNvPr>
          <p:cNvSpPr/>
          <p:nvPr/>
        </p:nvSpPr>
        <p:spPr>
          <a:xfrm>
            <a:off x="5937727" y="4489104"/>
            <a:ext cx="5650669" cy="193639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800" b="0" i="0" u="none" strike="noStrike" baseline="0">
                <a:solidFill>
                  <a:schemeClr val="bg1"/>
                </a:solidFill>
              </a:rPr>
              <a:t>The ethnically diverse communities with the highest prevalence were those belonging to the </a:t>
            </a:r>
            <a:r>
              <a:rPr lang="en-US" sz="1800" b="1" i="0" u="none" strike="noStrike" baseline="0">
                <a:solidFill>
                  <a:schemeClr val="bg1"/>
                </a:solidFill>
              </a:rPr>
              <a:t>Mixed Ethnicity (14,382)</a:t>
            </a:r>
            <a:r>
              <a:rPr lang="en-US" sz="1800" i="0" u="none" strike="noStrike" baseline="0">
                <a:solidFill>
                  <a:schemeClr val="bg1"/>
                </a:solidFill>
              </a:rPr>
              <a:t> </a:t>
            </a:r>
            <a:r>
              <a:rPr lang="en-US" sz="1800" i="0" u="none" strike="noStrike" baseline="0" err="1">
                <a:solidFill>
                  <a:schemeClr val="bg1"/>
                </a:solidFill>
              </a:rPr>
              <a:t>categorisation</a:t>
            </a:r>
            <a:r>
              <a:rPr lang="en-US" sz="1800" i="0" u="none" strike="noStrike" baseline="0">
                <a:solidFill>
                  <a:schemeClr val="bg1"/>
                </a:solidFill>
              </a:rPr>
              <a:t>,</a:t>
            </a:r>
            <a:r>
              <a:rPr lang="en-US" sz="1800" b="0" i="0" u="none" strike="noStrike" baseline="0">
                <a:solidFill>
                  <a:schemeClr val="bg1"/>
                </a:solidFill>
              </a:rPr>
              <a:t> followed by those belonging to the</a:t>
            </a:r>
            <a:r>
              <a:rPr lang="en-US" sz="1800" b="1" i="0" u="none" strike="noStrike" baseline="0">
                <a:solidFill>
                  <a:schemeClr val="bg1"/>
                </a:solidFill>
              </a:rPr>
              <a:t> Indian (9,881), Chinese (9,495), </a:t>
            </a:r>
            <a:r>
              <a:rPr lang="en-US" sz="1800" b="0" i="0" u="none" strike="noStrike" baseline="0">
                <a:solidFill>
                  <a:schemeClr val="bg1"/>
                </a:solidFill>
              </a:rPr>
              <a:t>and </a:t>
            </a:r>
            <a:r>
              <a:rPr lang="en-US" sz="1800" b="1" i="0" u="none" strike="noStrike" baseline="0">
                <a:solidFill>
                  <a:schemeClr val="bg1"/>
                </a:solidFill>
              </a:rPr>
              <a:t>Black African (8,069) </a:t>
            </a:r>
            <a:r>
              <a:rPr lang="en-US" sz="1800" b="0" i="0" u="none" strike="noStrike" baseline="0">
                <a:solidFill>
                  <a:schemeClr val="bg1"/>
                </a:solidFill>
              </a:rPr>
              <a:t>ethnicity </a:t>
            </a:r>
            <a:r>
              <a:rPr lang="en-US" sz="1800" b="0" i="0" u="none" strike="noStrike" baseline="0" err="1">
                <a:solidFill>
                  <a:schemeClr val="bg1"/>
                </a:solidFill>
              </a:rPr>
              <a:t>categorisations</a:t>
            </a:r>
            <a:r>
              <a:rPr lang="en-US" sz="1800" b="0" i="0" u="none" strike="noStrike" baseline="0">
                <a:solidFill>
                  <a:schemeClr val="bg1"/>
                </a:solidFill>
              </a:rPr>
              <a:t>.</a:t>
            </a:r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60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BC6168F-BA29-2623-4264-11ECD98309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988564" y="2988563"/>
            <a:ext cx="6858001" cy="880874"/>
          </a:xfrm>
          <a:prstGeom prst="rect">
            <a:avLst/>
          </a:prstGeom>
        </p:spPr>
      </p:pic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E3669E8E-5C3A-28BF-2A50-6E31B48370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69" y="5574081"/>
            <a:ext cx="942643" cy="111217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F16626A-61F0-6A48-57CF-77432D93488F}"/>
              </a:ext>
            </a:extLst>
          </p:cNvPr>
          <p:cNvSpPr txBox="1"/>
          <p:nvPr/>
        </p:nvSpPr>
        <p:spPr>
          <a:xfrm>
            <a:off x="440436" y="486429"/>
            <a:ext cx="6097904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4000" b="1" i="1">
                <a:solidFill>
                  <a:srgbClr val="002060"/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B</a:t>
            </a:r>
            <a:r>
              <a:rPr lang="en-GB" sz="4000" b="1" i="1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arriers</a:t>
            </a:r>
            <a:endParaRPr lang="en-GB" sz="4000" b="1" i="1">
              <a:solidFill>
                <a:srgbClr val="002060"/>
              </a:solidFill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3790AA-3BF7-C6B7-7E5B-27FAD62A8B88}"/>
              </a:ext>
            </a:extLst>
          </p:cNvPr>
          <p:cNvSpPr txBox="1"/>
          <p:nvPr/>
        </p:nvSpPr>
        <p:spPr>
          <a:xfrm>
            <a:off x="5970270" y="486429"/>
            <a:ext cx="6097904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4000" b="1" i="1">
                <a:solidFill>
                  <a:srgbClr val="002060"/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Motivators</a:t>
            </a:r>
            <a:endParaRPr lang="en-GB" sz="4000" i="1">
              <a:solidFill>
                <a:srgbClr val="002060"/>
              </a:solidFill>
              <a:cs typeface="Calibri"/>
            </a:endParaRPr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3A1C6BEC-837F-C263-03C8-2951F35CEB7C}"/>
              </a:ext>
            </a:extLst>
          </p:cNvPr>
          <p:cNvSpPr/>
          <p:nvPr/>
        </p:nvSpPr>
        <p:spPr>
          <a:xfrm>
            <a:off x="1104804" y="1355926"/>
            <a:ext cx="2418491" cy="241394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Lack of fit for purpose facilities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6382376A-3D27-78F4-6888-A4373842C79C}"/>
              </a:ext>
            </a:extLst>
          </p:cNvPr>
          <p:cNvSpPr/>
          <p:nvPr/>
        </p:nvSpPr>
        <p:spPr>
          <a:xfrm>
            <a:off x="3747225" y="1355926"/>
            <a:ext cx="2418491" cy="241394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kern="100">
                <a:ea typeface="Aptos" panose="020B0004020202020204" pitchFamily="34" charset="0"/>
                <a:cs typeface="Times New Roman" panose="02020603050405020304" pitchFamily="18" charset="0"/>
              </a:rPr>
              <a:t>Lack of transport to and from training, events etc.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46DB6BBD-6657-F062-DA32-BA33A2879000}"/>
              </a:ext>
            </a:extLst>
          </p:cNvPr>
          <p:cNvSpPr/>
          <p:nvPr/>
        </p:nvSpPr>
        <p:spPr>
          <a:xfrm>
            <a:off x="1130904" y="4071880"/>
            <a:ext cx="2418491" cy="241394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kern="100">
                <a:ea typeface="Aptos" panose="020B0004020202020204" pitchFamily="34" charset="0"/>
                <a:cs typeface="Times New Roman" panose="02020603050405020304" pitchFamily="18" charset="0"/>
              </a:rPr>
              <a:t>Lack of opportunities to be introduced to new sports/physical activities</a:t>
            </a:r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A76485C6-D3A1-44B6-EA2C-4E7EE7999B83}"/>
              </a:ext>
            </a:extLst>
          </p:cNvPr>
          <p:cNvSpPr/>
          <p:nvPr/>
        </p:nvSpPr>
        <p:spPr>
          <a:xfrm>
            <a:off x="3975354" y="4062183"/>
            <a:ext cx="2418491" cy="241394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kern="100">
                <a:ea typeface="Aptos" panose="020B0004020202020204" pitchFamily="34" charset="0"/>
                <a:cs typeface="Times New Roman" panose="02020603050405020304" pitchFamily="18" charset="0"/>
              </a:rPr>
              <a:t>Lack of programmes in areas aimed at ethnically diverse communities</a:t>
            </a:r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3DE97A02-30A3-7213-3222-215D3BF537FE}"/>
              </a:ext>
            </a:extLst>
          </p:cNvPr>
          <p:cNvSpPr/>
          <p:nvPr/>
        </p:nvSpPr>
        <p:spPr>
          <a:xfrm>
            <a:off x="6686647" y="1355926"/>
            <a:ext cx="2498502" cy="2614374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</a:pPr>
            <a:r>
              <a:rPr lang="en-US" kern="100">
                <a:ea typeface="+mn-lt"/>
                <a:cs typeface="+mn-lt"/>
              </a:rPr>
              <a:t>Clubs being welcoming to new members regardless of their background</a:t>
            </a:r>
            <a:endParaRPr lang="en-US" kern="100">
              <a:ea typeface="Aptos" panose="020B0004020202020204" pitchFamily="34" charset="0"/>
              <a:cs typeface="Calibri"/>
            </a:endParaRPr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B0B3E8E9-BD61-B556-DD11-BCE5A0AF72CF}"/>
              </a:ext>
            </a:extLst>
          </p:cNvPr>
          <p:cNvSpPr/>
          <p:nvPr/>
        </p:nvSpPr>
        <p:spPr>
          <a:xfrm>
            <a:off x="9401271" y="1317112"/>
            <a:ext cx="2570217" cy="2653188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kern="100">
                <a:ea typeface="Aptos" panose="020B0004020202020204" pitchFamily="34" charset="0"/>
                <a:cs typeface="Times New Roman"/>
              </a:rPr>
              <a:t>Society integration -</a:t>
            </a:r>
            <a:r>
              <a:rPr lang="en-US" kern="100">
                <a:effectLst/>
                <a:ea typeface="Aptos" panose="020B0004020202020204" pitchFamily="34" charset="0"/>
                <a:cs typeface="Times New Roman"/>
              </a:rPr>
              <a:t> </a:t>
            </a:r>
            <a:r>
              <a:rPr lang="en-US" kern="100">
                <a:ea typeface="+mn-lt"/>
                <a:cs typeface="+mn-lt"/>
              </a:rPr>
              <a:t>meeting others from similar communities</a:t>
            </a:r>
            <a:endParaRPr lang="en-US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EAD71C5F-32BA-0F71-35AA-907B4D6AAB56}"/>
              </a:ext>
            </a:extLst>
          </p:cNvPr>
          <p:cNvSpPr/>
          <p:nvPr/>
        </p:nvSpPr>
        <p:spPr>
          <a:xfrm>
            <a:off x="6686647" y="4071880"/>
            <a:ext cx="2498502" cy="2614374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kern="100">
                <a:ea typeface="+mn-lt"/>
                <a:cs typeface="+mn-lt"/>
              </a:rPr>
              <a:t>Creating a sense of belonging and reducing social isolation</a:t>
            </a:r>
            <a:endParaRPr lang="en-US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9D5677FF-07E4-5D2D-6812-F212BEF9315E}"/>
              </a:ext>
            </a:extLst>
          </p:cNvPr>
          <p:cNvSpPr/>
          <p:nvPr/>
        </p:nvSpPr>
        <p:spPr>
          <a:xfrm>
            <a:off x="9435179" y="4054283"/>
            <a:ext cx="2498502" cy="2614374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107000"/>
              </a:lnSpc>
            </a:pPr>
            <a:r>
              <a:rPr lang="en-US" sz="1600" kern="100">
                <a:cs typeface="Arial"/>
              </a:rPr>
              <a:t>11% of respondents have the </a:t>
            </a:r>
            <a:r>
              <a:rPr lang="en-US" sz="1600" b="1" kern="100">
                <a:cs typeface="Arial"/>
              </a:rPr>
              <a:t>Chairperson </a:t>
            </a:r>
            <a:r>
              <a:rPr lang="en-US" sz="1600" kern="100">
                <a:cs typeface="Arial"/>
              </a:rPr>
              <a:t>of their </a:t>
            </a:r>
            <a:r>
              <a:rPr lang="en-US" sz="1600" kern="100" err="1">
                <a:cs typeface="Arial"/>
              </a:rPr>
              <a:t>organisation</a:t>
            </a:r>
            <a:r>
              <a:rPr lang="en-US" sz="1600" kern="100">
                <a:cs typeface="Arial"/>
              </a:rPr>
              <a:t> from an ethnically diverse community</a:t>
            </a:r>
            <a:r>
              <a:rPr lang="en-US" sz="1600" b="1" kern="100">
                <a:cs typeface="Arial"/>
              </a:rPr>
              <a:t> (</a:t>
            </a:r>
            <a:r>
              <a:rPr lang="en-US" sz="1400" b="1" kern="100">
                <a:cs typeface="Calibri"/>
              </a:rPr>
              <a:t>Sport NI EDI </a:t>
            </a:r>
            <a:endParaRPr lang="en-US" sz="1400" b="1">
              <a:cs typeface="Calibri"/>
            </a:endParaRPr>
          </a:p>
          <a:p>
            <a:pPr algn="ctr">
              <a:lnSpc>
                <a:spcPct val="107000"/>
              </a:lnSpc>
            </a:pPr>
            <a:r>
              <a:rPr lang="en-US" sz="1400" b="1" kern="100">
                <a:cs typeface="Calibri"/>
              </a:rPr>
              <a:t>survey 2024)</a:t>
            </a:r>
            <a:endParaRPr lang="en-US" sz="1400" b="1">
              <a:cs typeface="Calibri"/>
            </a:endParaRPr>
          </a:p>
        </p:txBody>
      </p:sp>
      <p:pic>
        <p:nvPicPr>
          <p:cNvPr id="14" name="Picture 2" descr="Hexagonal shape with the Sport NI logo in front.">
            <a:extLst>
              <a:ext uri="{FF2B5EF4-FFF2-40B4-BE49-F238E27FC236}">
                <a16:creationId xmlns:a16="http://schemas.microsoft.com/office/drawing/2014/main" id="{95F971BA-75C3-B9AE-DAE9-29E5A3171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" r="43072"/>
          <a:stretch/>
        </p:blipFill>
        <p:spPr bwMode="auto">
          <a:xfrm>
            <a:off x="4822476" y="218871"/>
            <a:ext cx="2686479" cy="12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88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F3BD85-7384-77BF-6DED-22CEE0B694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988564" y="2988563"/>
            <a:ext cx="6858001" cy="880874"/>
          </a:xfrm>
          <a:prstGeom prst="rect">
            <a:avLst/>
          </a:prstGeom>
        </p:spPr>
      </p:pic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EF2457AE-8AF9-9577-6702-0CF2279E90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69" y="5574081"/>
            <a:ext cx="942643" cy="11121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4BAAFA-A4F9-5830-D1F8-D0044FD0B791}"/>
              </a:ext>
            </a:extLst>
          </p:cNvPr>
          <p:cNvSpPr txBox="1"/>
          <p:nvPr/>
        </p:nvSpPr>
        <p:spPr>
          <a:xfrm>
            <a:off x="3032760" y="237491"/>
            <a:ext cx="6126480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3600" b="1" i="1">
                <a:solidFill>
                  <a:srgbClr val="002060"/>
                </a:solidFill>
              </a:rPr>
              <a:t>What is Sport NI doing?</a:t>
            </a:r>
            <a:endParaRPr lang="en-GB" sz="3600" b="1" i="1">
              <a:solidFill>
                <a:srgbClr val="002060"/>
              </a:solidFill>
              <a:cs typeface="Calibri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E6322C2-535D-7837-8EA2-1A5E42756BAA}"/>
              </a:ext>
            </a:extLst>
          </p:cNvPr>
          <p:cNvSpPr/>
          <p:nvPr/>
        </p:nvSpPr>
        <p:spPr>
          <a:xfrm>
            <a:off x="1853486" y="1155563"/>
            <a:ext cx="1969770" cy="178844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Developing Baseline Data</a:t>
            </a:r>
            <a:endParaRPr lang="en-GB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FB8E7BF-66A8-76F8-B607-8A8CE37162CC}"/>
              </a:ext>
            </a:extLst>
          </p:cNvPr>
          <p:cNvSpPr/>
          <p:nvPr/>
        </p:nvSpPr>
        <p:spPr>
          <a:xfrm>
            <a:off x="5111115" y="1155563"/>
            <a:ext cx="1969770" cy="178844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Engaging with Stakeholders</a:t>
            </a:r>
            <a:endParaRPr lang="en-GB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6B0D0ED4-3D61-6CD6-3228-5DB15C1A1862}"/>
              </a:ext>
            </a:extLst>
          </p:cNvPr>
          <p:cNvSpPr/>
          <p:nvPr/>
        </p:nvSpPr>
        <p:spPr>
          <a:xfrm>
            <a:off x="8225004" y="1158291"/>
            <a:ext cx="1969770" cy="178844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Identifying  and working to eradicate barriers</a:t>
            </a:r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1F720D8-9BF8-7699-2288-81017EB9D37B}"/>
              </a:ext>
            </a:extLst>
          </p:cNvPr>
          <p:cNvSpPr txBox="1"/>
          <p:nvPr/>
        </p:nvSpPr>
        <p:spPr>
          <a:xfrm>
            <a:off x="1331011" y="3307428"/>
            <a:ext cx="9537456" cy="107721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3200" b="1" i="1">
                <a:solidFill>
                  <a:srgbClr val="002060"/>
                </a:solidFill>
              </a:rPr>
              <a:t>How can Sport NI help working in partnership with </a:t>
            </a:r>
            <a:endParaRPr lang="en-GB" sz="3200" b="1" i="1">
              <a:solidFill>
                <a:srgbClr val="002060"/>
              </a:solidFill>
            </a:endParaRPr>
          </a:p>
          <a:p>
            <a:pPr algn="ctr"/>
            <a:r>
              <a:rPr lang="en-US" sz="3200" b="1" i="1">
                <a:solidFill>
                  <a:srgbClr val="002060"/>
                </a:solidFill>
              </a:rPr>
              <a:t>the sector eradicate inequalities in sport?</a:t>
            </a:r>
            <a:endParaRPr lang="en-GB" sz="3200" b="1" i="1">
              <a:solidFill>
                <a:srgbClr val="002060"/>
              </a:solidFill>
              <a:cs typeface="Calibri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EF00A1F8-AC6C-7D6F-5283-9F20E2DBF36C}"/>
              </a:ext>
            </a:extLst>
          </p:cNvPr>
          <p:cNvSpPr/>
          <p:nvPr/>
        </p:nvSpPr>
        <p:spPr>
          <a:xfrm>
            <a:off x="1107964" y="4567613"/>
            <a:ext cx="1969770" cy="16895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Dedicated Women in Sport Campaign</a:t>
            </a:r>
            <a:endParaRPr lang="en-GB"/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98D85CBE-3B8E-98A7-F19A-E7BF87C42857}"/>
              </a:ext>
            </a:extLst>
          </p:cNvPr>
          <p:cNvSpPr/>
          <p:nvPr/>
        </p:nvSpPr>
        <p:spPr>
          <a:xfrm>
            <a:off x="3290575" y="4567613"/>
            <a:ext cx="1969770" cy="168953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</a:t>
            </a:r>
            <a:r>
              <a:rPr lang="en-US" sz="1800"/>
              <a:t>evelop investment opportunities</a:t>
            </a:r>
            <a:endParaRPr lang="en-GB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86299D1B-CC09-BCD9-CE0F-51389007954C}"/>
              </a:ext>
            </a:extLst>
          </p:cNvPr>
          <p:cNvSpPr/>
          <p:nvPr/>
        </p:nvSpPr>
        <p:spPr>
          <a:xfrm>
            <a:off x="5522449" y="4564606"/>
            <a:ext cx="2793557" cy="168953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/>
              <a:t>D</a:t>
            </a:r>
            <a:r>
              <a:rPr lang="en-US" sz="1800"/>
              <a:t>evelop </a:t>
            </a:r>
            <a:r>
              <a:rPr lang="en-US" sz="1800" err="1"/>
              <a:t>programmes</a:t>
            </a:r>
            <a:r>
              <a:rPr lang="en-US" sz="1800"/>
              <a:t> to enhance participation in sport at leadership and workforce levels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A45FAD8B-D8E7-B037-AEF7-92713D6D9765}"/>
              </a:ext>
            </a:extLst>
          </p:cNvPr>
          <p:cNvSpPr/>
          <p:nvPr/>
        </p:nvSpPr>
        <p:spPr>
          <a:xfrm>
            <a:off x="8613279" y="4567759"/>
            <a:ext cx="3426602" cy="168924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800"/>
              <a:t>Providing resources and toolkits enabling organisations to review their provision/culture to enhance the experience in sport of underrepresented groups</a:t>
            </a:r>
            <a:endParaRPr lang="en-US" sz="1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672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2" grpId="0" animBg="1"/>
      <p:bldP spid="34" grpId="0"/>
      <p:bldP spid="35" grpId="0" animBg="1"/>
      <p:bldP spid="36" grpId="0" animBg="1"/>
      <p:bldP spid="37" grpId="0" animBg="1"/>
      <p:bldP spid="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ort NI Template" id="{58CC8EE8-A574-4E61-8DEC-A01F697A14D9}" vid="{3259F5FA-60D8-4CF4-BA33-86956AEF6A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81b1335-1ca8-4cec-867c-74327256a68a" xsi:nil="true"/>
    <lcf76f155ced4ddcb4097134ff3c332f xmlns="b8d79938-f52e-41f4-bbf3-436292b64b8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15919DBE69394BAB70EC21509C0CE6" ma:contentTypeVersion="29" ma:contentTypeDescription="Create a new document." ma:contentTypeScope="" ma:versionID="14d1eeaa90774261b81cd0ac0409f8a2">
  <xsd:schema xmlns:xsd="http://www.w3.org/2001/XMLSchema" xmlns:xs="http://www.w3.org/2001/XMLSchema" xmlns:p="http://schemas.microsoft.com/office/2006/metadata/properties" xmlns:ns2="b8d79938-f52e-41f4-bbf3-436292b64b84" xmlns:ns3="181b1335-1ca8-4cec-867c-74327256a68a" targetNamespace="http://schemas.microsoft.com/office/2006/metadata/properties" ma:root="true" ma:fieldsID="c03930b94500c46c2d916cb189160de4" ns2:_="" ns3:_="">
    <xsd:import namespace="b8d79938-f52e-41f4-bbf3-436292b64b84"/>
    <xsd:import namespace="181b1335-1ca8-4cec-867c-74327256a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d79938-f52e-41f4-bbf3-436292b64b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f15b542-c3bb-4fe8-b389-dcfcef2f2a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1b1335-1ca8-4cec-867c-74327256a68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18bfd29-e95a-4bdf-9ce0-8f4a241ae996}" ma:internalName="TaxCatchAll" ma:showField="CatchAllData" ma:web="181b1335-1ca8-4cec-867c-74327256a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5C9934-E4A5-4856-853D-0BF76F5A58B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81b1335-1ca8-4cec-867c-74327256a68a"/>
    <ds:schemaRef ds:uri="http://purl.org/dc/terms/"/>
    <ds:schemaRef ds:uri="http://schemas.openxmlformats.org/package/2006/metadata/core-properties"/>
    <ds:schemaRef ds:uri="b8d79938-f52e-41f4-bbf3-436292b64b8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ED5BEEF-3BE6-47A7-9569-7CBB268344CB}">
  <ds:schemaRefs>
    <ds:schemaRef ds:uri="181b1335-1ca8-4cec-867c-74327256a68a"/>
    <ds:schemaRef ds:uri="b8d79938-f52e-41f4-bbf3-436292b64b8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17FA537-E6B8-472B-9A87-428F9591B6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Sport NI Template</Template>
  <TotalTime>0</TotalTime>
  <Words>950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Times New Roman</vt:lpstr>
      <vt:lpstr>Office Theme</vt:lpstr>
      <vt:lpstr>EDI Engagement &amp; Delivery Plans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Liebe, Emma</dc:creator>
  <cp:lastModifiedBy>Weir, Ian</cp:lastModifiedBy>
  <cp:revision>2</cp:revision>
  <dcterms:created xsi:type="dcterms:W3CDTF">2024-06-04T14:21:51Z</dcterms:created>
  <dcterms:modified xsi:type="dcterms:W3CDTF">2024-10-22T09:06:23Z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0x0101004915919DBE69394BAB70EC21509C0CE6</vt:lpwstr>
  </property>
  <property fmtid="{D5CDD505-2E9C-101B-9397-08002B2CF9AE}" pid="3" name="MediaServiceImageTags">
    <vt:lpwstr/>
  </property>
</Properties>
</file>